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1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HK Modular" charset="1" panose="00000800000000000000"/>
      <p:regular r:id="rId26"/>
    </p:embeddedFont>
    <p:embeddedFont>
      <p:font typeface="Gruppo" charset="1" panose="02000604060000020004"/>
      <p:regular r:id="rId27"/>
    </p:embeddedFont>
    <p:embeddedFont>
      <p:font typeface="Raleway Light" charset="1" panose="00000000000000000000"/>
      <p:regular r:id="rId28"/>
    </p:embeddedFont>
    <p:embeddedFont>
      <p:font typeface="Raleway Bold" charset="1" panose="00000000000000000000"/>
      <p:regular r:id="rId29"/>
    </p:embeddedFont>
    <p:embeddedFont>
      <p:font typeface="Raleway" charset="1" panose="00000000000000000000"/>
      <p:regular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notesMasters/notesMaster1.xml" Type="http://schemas.openxmlformats.org/officeDocument/2006/relationships/notesMaster"/><Relationship Id="rId32" Target="theme/theme2.xml" Type="http://schemas.openxmlformats.org/officeDocument/2006/relationships/theme"/><Relationship Id="rId33" Target="notesSlides/notesSlide1.xml" Type="http://schemas.openxmlformats.org/officeDocument/2006/relationships/notesSlide"/><Relationship Id="rId34" Target="notesSlides/notesSlide2.xml" Type="http://schemas.openxmlformats.org/officeDocument/2006/relationships/notesSlide"/><Relationship Id="rId35" Target="notesSlides/notesSlide3.xml" Type="http://schemas.openxmlformats.org/officeDocument/2006/relationships/notesSlide"/><Relationship Id="rId36" Target="notesSlides/notesSlide4.xml" Type="http://schemas.openxmlformats.org/officeDocument/2006/relationships/notesSlide"/><Relationship Id="rId37" Target="notesSlides/notesSlide5.xml" Type="http://schemas.openxmlformats.org/officeDocument/2006/relationships/notesSlide"/><Relationship Id="rId38" Target="notesSlides/notesSlide6.xml" Type="http://schemas.openxmlformats.org/officeDocument/2006/relationships/notes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svg>
</file>

<file path=ppt/media/image24.png>
</file>

<file path=ppt/media/image3.png>
</file>

<file path=ppt/media/image4.svg>
</file>

<file path=ppt/media/image5.png>
</file>

<file path=ppt/media/image6.svg>
</file>

<file path=ppt/media/image7.jpe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"Before starting the dynamic updates, we first preprocess the graph.</a:t>
            </a:r>
          </a:p>
          <a:p>
            <a:r>
              <a:rPr lang="en-US"/>
              <a:t>We partition the static graph using METIS into K balanced partitions with minimal edge cuts.</a:t>
            </a:r>
          </a:p>
          <a:p>
            <a:r>
              <a:rPr lang="en-US"/>
              <a:t>Each partition is assigned to a unique MPI rank.</a:t>
            </a:r>
          </a:p>
          <a:p>
            <a:r>
              <a:rPr lang="en-US"/>
              <a:t>For every partition, we store two things: the local adjacency list and the list of boundary vertices.</a:t>
            </a:r>
          </a:p>
          <a:p>
            <a:r>
              <a:rPr lang="en-US"/>
              <a:t>We also initialize important SSSP data structures for each local vertex:</a:t>
            </a:r>
          </a:p>
          <a:p>
            <a:r>
              <a:rPr lang="en-US"/>
              <a:t>distance from the source,</a:t>
            </a:r>
          </a:p>
          <a:p>
            <a:r>
              <a:rPr lang="en-US"/>
              <a:t>the parent in the SSSP tree,</a:t>
            </a:r>
          </a:p>
          <a:p>
            <a:r>
              <a:rPr lang="en-US"/>
              <a:t>and an affected flag, initially set to false.</a:t>
            </a:r>
          </a:p>
          <a:p>
            <a:r>
              <a:rPr lang="en-US"/>
              <a:t>This setup helps in parallel processing later."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"To manage the SSSP updates, we use four main data structures:</a:t>
            </a:r>
          </a:p>
          <a:p>
            <a:r>
              <a:rPr lang="en-US"/>
              <a:t>Parent[v]: Stores the parent of vertex v in the SSSP tree.</a:t>
            </a:r>
          </a:p>
          <a:p>
            <a:r>
              <a:rPr lang="en-US"/>
              <a:t>Dist[v]: Keeps track of the distance of vertex v from the source.</a:t>
            </a:r>
          </a:p>
          <a:p>
            <a:r>
              <a:rPr lang="en-US"/>
              <a:t>Affected_Del[v]: True if vertex v was affected by a deleted edge.</a:t>
            </a:r>
          </a:p>
          <a:p>
            <a:r>
              <a:rPr lang="en-US"/>
              <a:t>Affected[v]: True if vertex v is affected by any change, whether insertion or deletion.</a:t>
            </a:r>
          </a:p>
          <a:p>
            <a:r>
              <a:rPr lang="en-US"/>
              <a:t>These structures make it easy to update and track changes efficiently during the update process."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The overall update framework works in two main steps:</a:t>
            </a:r>
          </a:p>
          <a:p>
            <a:r>
              <a:rPr lang="en-US"/>
              <a:t/>
            </a:r>
          </a:p>
          <a:p>
            <a:r>
              <a:rPr lang="en-US"/>
              <a:t>Step 1: Detect the affected subgraph where changes occurred.</a:t>
            </a:r>
          </a:p>
          <a:p>
            <a:r>
              <a:rPr lang="en-US"/>
              <a:t/>
            </a:r>
          </a:p>
          <a:p>
            <a:r>
              <a:rPr lang="en-US"/>
              <a:t>Step 2: Perform an incremental update on the affected vertices to fix the SSSP tree.</a:t>
            </a:r>
          </a:p>
          <a:p>
            <a:r>
              <a:rPr lang="en-US"/>
              <a:t/>
            </a:r>
          </a:p>
          <a:p>
            <a:r>
              <a:rPr lang="en-US"/>
              <a:t>Both steps are parallelized to improve performance."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"In Step 1, we detect the parts of the graph affected by the changes.</a:t>
            </a:r>
          </a:p>
          <a:p>
            <a:r>
              <a:rPr lang="en-US"/>
              <a:t>Edge updates are distributed across MPI ranks.</a:t>
            </a:r>
          </a:p>
          <a:p>
            <a:r>
              <a:rPr lang="en-US"/>
              <a:t>For deletions: If the deleted edge was part of the SSSP tree, we set the child’s distance to infinity, remove its parent, and mark it as affected.</a:t>
            </a:r>
          </a:p>
          <a:p>
            <a:r>
              <a:rPr lang="en-US"/>
              <a:t>For insertions: If the new edge provides a shorter path, we update the distance, parent, and mark it as affected.</a:t>
            </a:r>
          </a:p>
          <a:p>
            <a:r>
              <a:rPr lang="en-US"/>
              <a:t>This detection step is fully parallelized using OpenMP or OpenCL, without any synchronization."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"Algorithm shows the detailed process for identifying affected vertices:</a:t>
            </a:r>
          </a:p>
          <a:p>
            <a:r>
              <a:rPr lang="en-US"/>
              <a:t>First, all vertices are initialized with their affected flags set to false.</a:t>
            </a:r>
          </a:p>
          <a:p>
            <a:r>
              <a:rPr lang="en-US"/>
              <a:t>For each deleted edge, if it’s part of the SSSP tree, we disconnect the child node and mark it as affected.</a:t>
            </a:r>
          </a:p>
          <a:p>
            <a:r>
              <a:rPr lang="en-US"/>
              <a:t>For each inserted edge, if it offers a shorter path, we update the distance and parent accordingly.</a:t>
            </a:r>
          </a:p>
          <a:p>
            <a:r>
              <a:rPr lang="en-US"/>
              <a:t>Since edges are processed independently in parallel, no locking is required across threads, making this very efficient."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Now, let's move on to Step 2: Incremental Update. </a:t>
            </a:r>
          </a:p>
          <a:p>
            <a:r>
              <a:rPr lang="en-US"/>
              <a:t/>
            </a:r>
          </a:p>
          <a:p>
            <a:r>
              <a:rPr lang="en-US"/>
              <a:t>In this step, we will focus on how to efficiently update our graph after edge modifications. </a:t>
            </a:r>
          </a:p>
          <a:p>
            <a:r>
              <a:rPr lang="en-US"/>
              <a:t/>
            </a:r>
          </a:p>
          <a:p>
            <a:r>
              <a:rPr lang="en-US"/>
              <a:t>First, we will iteratively relax affected vertices in parallel using OpenMP and OpenCL. This allows us to take advantage of multi-core processors for faster processing. [Pause for effect] </a:t>
            </a:r>
          </a:p>
          <a:p>
            <a:r>
              <a:rPr lang="en-US"/>
              <a:t/>
            </a:r>
          </a:p>
          <a:p>
            <a:r>
              <a:rPr lang="en-US"/>
              <a:t>For each affected vertex, we will:  </a:t>
            </a:r>
          </a:p>
          <a:p>
            <a:r>
              <a:rPr lang="en-US"/>
              <a:t>- Relax outgoing edges to check for shorter paths.  </a:t>
            </a:r>
          </a:p>
          <a:p>
            <a:r>
              <a:rPr lang="en-US"/>
              <a:t>- Update neighbors if a shorter path is found, which is crucial for maintaining the accuracy of our graph.  </a:t>
            </a:r>
          </a:p>
          <a:p>
            <a:r>
              <a:rPr lang="en-US"/>
              <a:t>- Flag updated neighbors for the next iteration to ensure we revisit them if necessary.  </a:t>
            </a:r>
          </a:p>
          <a:p>
            <a:r>
              <a:rPr lang="en-US"/>
              <a:t/>
            </a:r>
          </a:p>
          <a:p>
            <a:r>
              <a:rPr lang="en-US"/>
              <a:t>We will continue this process until there are no more affected flags remaining, indicating that all updates have been made. [Pause to allow the audience to absorb this]  </a:t>
            </a:r>
          </a:p>
          <a:p>
            <a:r>
              <a:rPr lang="en-US"/>
              <a:t/>
            </a:r>
          </a:p>
          <a:p>
            <a:r>
              <a:rPr lang="en-US"/>
              <a:t>This method ensures an efficient and effective update, keeping our graph accurate and responsive to changes.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6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0.png" Type="http://schemas.openxmlformats.org/officeDocument/2006/relationships/image"/><Relationship Id="rId8" Target="../media/image11.sv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9.pn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1.png" Type="http://schemas.openxmlformats.org/officeDocument/2006/relationships/image"/><Relationship Id="rId7" Target="../media/image2.svg" Type="http://schemas.openxmlformats.org/officeDocument/2006/relationships/image"/><Relationship Id="rId8" Target="../media/image3.png" Type="http://schemas.openxmlformats.org/officeDocument/2006/relationships/image"/><Relationship Id="rId9" Target="../media/image4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Relationship Id="rId7" Target="../media/image17.png" Type="http://schemas.openxmlformats.org/officeDocument/2006/relationships/image"/><Relationship Id="rId8" Target="../media/image18.sv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Relationship Id="rId6" Target="../media/image3.png" Type="http://schemas.openxmlformats.org/officeDocument/2006/relationships/image"/><Relationship Id="rId7" Target="../media/image4.svg" Type="http://schemas.openxmlformats.org/officeDocument/2006/relationships/image"/><Relationship Id="rId8" Target="../media/image20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1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2.png" Type="http://schemas.openxmlformats.org/officeDocument/2006/relationships/image"/><Relationship Id="rId7" Target="../media/image23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7.jpe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2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Relationship Id="rId8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Relationship Id="rId5" Target="../media/image3.png" Type="http://schemas.openxmlformats.org/officeDocument/2006/relationships/image"/><Relationship Id="rId6" Target="../media/image4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154235" y="-723790"/>
            <a:ext cx="3513477" cy="1884501"/>
          </a:xfrm>
          <a:custGeom>
            <a:avLst/>
            <a:gdLst/>
            <a:ahLst/>
            <a:cxnLst/>
            <a:rect r="r" b="b" t="t" l="l"/>
            <a:pathLst>
              <a:path h="1884501" w="3513477">
                <a:moveTo>
                  <a:pt x="0" y="0"/>
                </a:moveTo>
                <a:lnTo>
                  <a:pt x="3513477" y="0"/>
                </a:lnTo>
                <a:lnTo>
                  <a:pt x="3513477" y="1884501"/>
                </a:lnTo>
                <a:lnTo>
                  <a:pt x="0" y="188450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372862" y="1449874"/>
            <a:ext cx="3799594" cy="678844"/>
          </a:xfrm>
          <a:custGeom>
            <a:avLst/>
            <a:gdLst/>
            <a:ahLst/>
            <a:cxnLst/>
            <a:rect r="r" b="b" t="t" l="l"/>
            <a:pathLst>
              <a:path h="678844" w="3799594">
                <a:moveTo>
                  <a:pt x="0" y="0"/>
                </a:moveTo>
                <a:lnTo>
                  <a:pt x="3799594" y="0"/>
                </a:lnTo>
                <a:lnTo>
                  <a:pt x="3799594" y="678843"/>
                </a:lnTo>
                <a:lnTo>
                  <a:pt x="0" y="6788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27249" y="8933667"/>
            <a:ext cx="3513477" cy="1884501"/>
          </a:xfrm>
          <a:custGeom>
            <a:avLst/>
            <a:gdLst/>
            <a:ahLst/>
            <a:cxnLst/>
            <a:rect r="r" b="b" t="t" l="l"/>
            <a:pathLst>
              <a:path h="1884501" w="3513477">
                <a:moveTo>
                  <a:pt x="0" y="0"/>
                </a:moveTo>
                <a:lnTo>
                  <a:pt x="3513477" y="0"/>
                </a:lnTo>
                <a:lnTo>
                  <a:pt x="3513477" y="1884502"/>
                </a:lnTo>
                <a:lnTo>
                  <a:pt x="0" y="188450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117129" y="7131036"/>
            <a:ext cx="2311059" cy="638693"/>
          </a:xfrm>
          <a:custGeom>
            <a:avLst/>
            <a:gdLst/>
            <a:ahLst/>
            <a:cxnLst/>
            <a:rect r="r" b="b" t="t" l="l"/>
            <a:pathLst>
              <a:path h="638693" w="2311059">
                <a:moveTo>
                  <a:pt x="0" y="0"/>
                </a:moveTo>
                <a:lnTo>
                  <a:pt x="2311059" y="0"/>
                </a:lnTo>
                <a:lnTo>
                  <a:pt x="2311059" y="638692"/>
                </a:lnTo>
                <a:lnTo>
                  <a:pt x="0" y="63869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542048" y="3030942"/>
            <a:ext cx="12612187" cy="29161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8"/>
              </a:lnSpc>
            </a:pPr>
            <a:r>
              <a:rPr lang="en-US" sz="42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A PARALLEL ALGORITHM TEMPLATE FOR UPDATING SINGLE-SOURCE SHORTEST PATHS IN</a:t>
            </a:r>
          </a:p>
          <a:p>
            <a:pPr algn="ctr">
              <a:lnSpc>
                <a:spcPts val="4578"/>
              </a:lnSpc>
            </a:pPr>
            <a:r>
              <a:rPr lang="en-US" sz="42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LARGE-SCALE DYNAMIC NETWORKS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99846" y="7798303"/>
            <a:ext cx="6288154" cy="14599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89"/>
              </a:lnSpc>
            </a:pPr>
            <a:r>
              <a:rPr lang="en-US" sz="2675">
                <a:solidFill>
                  <a:srgbClr val="FFFFFF"/>
                </a:solidFill>
                <a:latin typeface="Gruppo"/>
                <a:ea typeface="Gruppo"/>
                <a:cs typeface="Gruppo"/>
                <a:sym typeface="Gruppo"/>
              </a:rPr>
              <a:t>A presentation by:</a:t>
            </a:r>
          </a:p>
          <a:p>
            <a:pPr algn="ctr">
              <a:lnSpc>
                <a:spcPts val="2889"/>
              </a:lnSpc>
            </a:pPr>
            <a:r>
              <a:rPr lang="en-US" sz="2675">
                <a:solidFill>
                  <a:srgbClr val="FFFFFF"/>
                </a:solidFill>
                <a:latin typeface="Gruppo"/>
                <a:ea typeface="Gruppo"/>
                <a:cs typeface="Gruppo"/>
                <a:sym typeface="Gruppo"/>
              </a:rPr>
              <a:t>Abeer Jawad 22i-1041</a:t>
            </a:r>
          </a:p>
          <a:p>
            <a:pPr algn="ctr">
              <a:lnSpc>
                <a:spcPts val="2889"/>
              </a:lnSpc>
            </a:pPr>
            <a:r>
              <a:rPr lang="en-US" sz="2675">
                <a:solidFill>
                  <a:srgbClr val="FFFFFF"/>
                </a:solidFill>
                <a:latin typeface="Gruppo"/>
                <a:ea typeface="Gruppo"/>
                <a:cs typeface="Gruppo"/>
                <a:sym typeface="Gruppo"/>
              </a:rPr>
              <a:t>Mahum Hamid 22i-1009</a:t>
            </a:r>
          </a:p>
          <a:p>
            <a:pPr algn="ctr">
              <a:lnSpc>
                <a:spcPts val="2889"/>
              </a:lnSpc>
              <a:spcBef>
                <a:spcPct val="0"/>
              </a:spcBef>
            </a:pPr>
            <a:r>
              <a:rPr lang="en-US" sz="2675">
                <a:solidFill>
                  <a:srgbClr val="FFFFFF"/>
                </a:solidFill>
                <a:latin typeface="Gruppo"/>
                <a:ea typeface="Gruppo"/>
                <a:cs typeface="Gruppo"/>
                <a:sym typeface="Gruppo"/>
              </a:rPr>
              <a:t>Maryum Fasih 22i-0756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08662" y="2978597"/>
            <a:ext cx="14811029" cy="461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823" indent="-330411" lvl="1">
              <a:lnSpc>
                <a:spcPts val="3305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Partition the s</a:t>
            </a: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tatic graph u</a:t>
            </a: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sing METIS</a:t>
            </a:r>
          </a:p>
          <a:p>
            <a:pPr algn="l" marL="660823" indent="-330411" lvl="1">
              <a:lnSpc>
                <a:spcPts val="3305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Generate K balanced partitions with minimal edge cuts</a:t>
            </a:r>
          </a:p>
          <a:p>
            <a:pPr algn="l" marL="660823" indent="-330411" lvl="1">
              <a:lnSpc>
                <a:spcPts val="3305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Assign each partition to a unique MPI rank</a:t>
            </a:r>
          </a:p>
          <a:p>
            <a:pPr algn="l" marL="660823" indent="-330411" lvl="1">
              <a:lnSpc>
                <a:spcPts val="3305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For each partition store:</a:t>
            </a:r>
          </a:p>
          <a:p>
            <a:pPr algn="l" marL="1321645" indent="-440548" lvl="2">
              <a:lnSpc>
                <a:spcPts val="3305"/>
              </a:lnSpc>
              <a:buFont typeface="Arial"/>
              <a:buChar char="⚬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Local adjacency list </a:t>
            </a:r>
          </a:p>
          <a:p>
            <a:pPr algn="l" marL="1321645" indent="-440548" lvl="2">
              <a:lnSpc>
                <a:spcPts val="3305"/>
              </a:lnSpc>
              <a:buFont typeface="Arial"/>
              <a:buChar char="⚬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L</a:t>
            </a: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ist of boundary vertices </a:t>
            </a:r>
          </a:p>
          <a:p>
            <a:pPr algn="l" marL="660823" indent="-330411" lvl="1">
              <a:lnSpc>
                <a:spcPts val="3305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Ini</a:t>
            </a: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tialize SSSP data structures for all local vertices:</a:t>
            </a:r>
          </a:p>
          <a:p>
            <a:pPr algn="l" marL="1321645" indent="-440548" lvl="2">
              <a:lnSpc>
                <a:spcPts val="3305"/>
              </a:lnSpc>
              <a:buFont typeface="Arial"/>
              <a:buChar char="⚬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distance from sources</a:t>
            </a:r>
          </a:p>
          <a:p>
            <a:pPr algn="l" marL="1321645" indent="-440548" lvl="2">
              <a:lnSpc>
                <a:spcPts val="3305"/>
              </a:lnSpc>
              <a:buFont typeface="Arial"/>
              <a:buChar char="⚬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parent pointer in the SSSP tree</a:t>
            </a:r>
          </a:p>
          <a:p>
            <a:pPr algn="l" marL="1321645" indent="-440548" lvl="2">
              <a:lnSpc>
                <a:spcPts val="3305"/>
              </a:lnSpc>
              <a:buFont typeface="Arial"/>
              <a:buChar char="⚬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affected flag (initially set to false)</a:t>
            </a:r>
          </a:p>
          <a:p>
            <a:pPr algn="l">
              <a:lnSpc>
                <a:spcPts val="3305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48169" y="1271680"/>
            <a:ext cx="11028326" cy="863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PREPROCESSING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1816160" y="3296301"/>
            <a:ext cx="6205782" cy="6205782"/>
            <a:chOff x="0" y="0"/>
            <a:chExt cx="14840029" cy="148400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-366471" y="-11891"/>
              <a:ext cx="15572971" cy="14863810"/>
            </a:xfrm>
            <a:custGeom>
              <a:avLst/>
              <a:gdLst/>
              <a:ahLst/>
              <a:cxnLst/>
              <a:rect r="r" b="b" t="t" l="l"/>
              <a:pathLst>
                <a:path h="14863810" w="15572971">
                  <a:moveTo>
                    <a:pt x="7786486" y="11891"/>
                  </a:moveTo>
                  <a:cubicBezTo>
                    <a:pt x="5127664" y="0"/>
                    <a:pt x="2665709" y="1411641"/>
                    <a:pt x="1332855" y="3712286"/>
                  </a:cubicBezTo>
                  <a:cubicBezTo>
                    <a:pt x="0" y="6012931"/>
                    <a:pt x="0" y="8850880"/>
                    <a:pt x="1332855" y="11151525"/>
                  </a:cubicBezTo>
                  <a:cubicBezTo>
                    <a:pt x="2665709" y="13452170"/>
                    <a:pt x="5127664" y="14863811"/>
                    <a:pt x="7786486" y="14851920"/>
                  </a:cubicBezTo>
                  <a:cubicBezTo>
                    <a:pt x="10445306" y="14863811"/>
                    <a:pt x="12907262" y="13452170"/>
                    <a:pt x="14240117" y="11151525"/>
                  </a:cubicBezTo>
                  <a:cubicBezTo>
                    <a:pt x="15572971" y="8850880"/>
                    <a:pt x="15572971" y="6012931"/>
                    <a:pt x="14240117" y="3712286"/>
                  </a:cubicBezTo>
                  <a:cubicBezTo>
                    <a:pt x="12907262" y="1411641"/>
                    <a:pt x="10445306" y="0"/>
                    <a:pt x="7786486" y="11891"/>
                  </a:cubicBezTo>
                  <a:close/>
                </a:path>
              </a:pathLst>
            </a:custGeom>
            <a:solidFill>
              <a:srgbClr val="99FFFF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-156193" y="188812"/>
              <a:ext cx="15152415" cy="14462405"/>
            </a:xfrm>
            <a:custGeom>
              <a:avLst/>
              <a:gdLst/>
              <a:ahLst/>
              <a:cxnLst/>
              <a:rect r="r" b="b" t="t" l="l"/>
              <a:pathLst>
                <a:path h="14462405" w="15152415">
                  <a:moveTo>
                    <a:pt x="7576208" y="11570"/>
                  </a:moveTo>
                  <a:cubicBezTo>
                    <a:pt x="4989189" y="0"/>
                    <a:pt x="2593721" y="1373519"/>
                    <a:pt x="1296860" y="3612034"/>
                  </a:cubicBezTo>
                  <a:cubicBezTo>
                    <a:pt x="0" y="5850548"/>
                    <a:pt x="0" y="8611857"/>
                    <a:pt x="1296860" y="10850372"/>
                  </a:cubicBezTo>
                  <a:cubicBezTo>
                    <a:pt x="2593721" y="13088886"/>
                    <a:pt x="4989189" y="14462405"/>
                    <a:pt x="7576208" y="14450835"/>
                  </a:cubicBezTo>
                  <a:cubicBezTo>
                    <a:pt x="10163226" y="14462405"/>
                    <a:pt x="12558694" y="13088886"/>
                    <a:pt x="13855555" y="10850372"/>
                  </a:cubicBezTo>
                  <a:cubicBezTo>
                    <a:pt x="15152416" y="8611857"/>
                    <a:pt x="15152416" y="5850548"/>
                    <a:pt x="13855555" y="3612034"/>
                  </a:cubicBezTo>
                  <a:cubicBezTo>
                    <a:pt x="12558694" y="1373519"/>
                    <a:pt x="10163226" y="0"/>
                    <a:pt x="7576208" y="1157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223301" y="551024"/>
              <a:ext cx="14393427" cy="13737979"/>
            </a:xfrm>
            <a:custGeom>
              <a:avLst/>
              <a:gdLst/>
              <a:ahLst/>
              <a:cxnLst/>
              <a:rect r="r" b="b" t="t" l="l"/>
              <a:pathLst>
                <a:path h="13737979" w="14393427">
                  <a:moveTo>
                    <a:pt x="7196714" y="10990"/>
                  </a:moveTo>
                  <a:cubicBezTo>
                    <a:pt x="4739280" y="0"/>
                    <a:pt x="2463801" y="1304719"/>
                    <a:pt x="1231900" y="3431106"/>
                  </a:cubicBezTo>
                  <a:cubicBezTo>
                    <a:pt x="0" y="5557493"/>
                    <a:pt x="0" y="8180487"/>
                    <a:pt x="1231900" y="10306874"/>
                  </a:cubicBezTo>
                  <a:cubicBezTo>
                    <a:pt x="2463801" y="12433261"/>
                    <a:pt x="4739280" y="13737980"/>
                    <a:pt x="7196714" y="13726990"/>
                  </a:cubicBezTo>
                  <a:cubicBezTo>
                    <a:pt x="9654147" y="13737980"/>
                    <a:pt x="11929626" y="12433261"/>
                    <a:pt x="13161527" y="10306874"/>
                  </a:cubicBezTo>
                  <a:cubicBezTo>
                    <a:pt x="14393427" y="8180487"/>
                    <a:pt x="14393427" y="5557493"/>
                    <a:pt x="13161527" y="3431106"/>
                  </a:cubicBezTo>
                  <a:cubicBezTo>
                    <a:pt x="11929626" y="1304719"/>
                    <a:pt x="9654147" y="0"/>
                    <a:pt x="7196714" y="10990"/>
                  </a:cubicBezTo>
                  <a:close/>
                </a:path>
              </a:pathLst>
            </a:custGeom>
            <a:blipFill>
              <a:blip r:embed="rId7"/>
              <a:stretch>
                <a:fillRect l="-32961" t="0" r="-32961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31810" y="9258300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7"/>
                </a:lnTo>
                <a:lnTo>
                  <a:pt x="0" y="4875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3241824" y="2967824"/>
          <a:ext cx="11804351" cy="5629275"/>
        </p:xfrm>
        <a:graphic>
          <a:graphicData uri="http://schemas.openxmlformats.org/drawingml/2006/table">
            <a:tbl>
              <a:tblPr/>
              <a:tblGrid>
                <a:gridCol w="5599735"/>
                <a:gridCol w="6204616"/>
              </a:tblGrid>
              <a:tr h="102612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000000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VARIABLE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39"/>
                        </a:lnSpc>
                        <a:defRPr/>
                      </a:pPr>
                      <a:r>
                        <a:rPr lang="en-US" sz="2599" b="true">
                          <a:solidFill>
                            <a:srgbClr val="000000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PURPOSE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CD"/>
                    </a:solidFill>
                  </a:tcPr>
                </a:tc>
              </a:tr>
              <a:tr h="11507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Parent[v]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Parent of vertex v in SSSP tree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07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Dist[v]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Distance of vertex v from source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07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Affected_Del[v] 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True if v affected by a deleted edge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5078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079"/>
                        </a:lnSpc>
                        <a:defRPr/>
                      </a:pPr>
                      <a:r>
                        <a:rPr lang="en-US" sz="2199">
                          <a:solidFill>
                            <a:srgbClr val="FFFFFF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Affected[v]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FFFFF"/>
                          </a:solidFill>
                          <a:latin typeface="HK Modular"/>
                          <a:ea typeface="HK Modular"/>
                          <a:cs typeface="HK Modular"/>
                          <a:sym typeface="HK Modular"/>
                        </a:rPr>
                        <a:t>True if v is affected by any change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6" id="6"/>
          <p:cNvSpPr txBox="true"/>
          <p:nvPr/>
        </p:nvSpPr>
        <p:spPr>
          <a:xfrm rot="0">
            <a:off x="-1930722" y="827661"/>
            <a:ext cx="14480277" cy="1478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2"/>
              </a:lnSpc>
            </a:pPr>
            <a:r>
              <a:rPr lang="en-US" sz="46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IMPORTANT </a:t>
            </a:r>
          </a:p>
          <a:p>
            <a:pPr algn="ctr">
              <a:lnSpc>
                <a:spcPts val="5872"/>
              </a:lnSpc>
            </a:pPr>
            <a:r>
              <a:rPr lang="en-US" sz="46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DATA STRUCTURES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884851" y="3223504"/>
            <a:ext cx="4504667" cy="4504667"/>
          </a:xfrm>
          <a:custGeom>
            <a:avLst/>
            <a:gdLst/>
            <a:ahLst/>
            <a:cxnLst/>
            <a:rect r="r" b="b" t="t" l="l"/>
            <a:pathLst>
              <a:path h="4504667" w="4504667">
                <a:moveTo>
                  <a:pt x="0" y="0"/>
                </a:moveTo>
                <a:lnTo>
                  <a:pt x="4504667" y="0"/>
                </a:lnTo>
                <a:lnTo>
                  <a:pt x="4504667" y="4504667"/>
                </a:lnTo>
                <a:lnTo>
                  <a:pt x="0" y="4504667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281611" y="2901454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6" y="0"/>
                </a:lnTo>
                <a:lnTo>
                  <a:pt x="1347336" y="1503304"/>
                </a:lnTo>
                <a:lnTo>
                  <a:pt x="0" y="150330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960536" y="3190506"/>
            <a:ext cx="4502934" cy="4502934"/>
          </a:xfrm>
          <a:custGeom>
            <a:avLst/>
            <a:gdLst/>
            <a:ahLst/>
            <a:cxnLst/>
            <a:rect r="r" b="b" t="t" l="l"/>
            <a:pathLst>
              <a:path h="4502934" w="4502934">
                <a:moveTo>
                  <a:pt x="0" y="0"/>
                </a:moveTo>
                <a:lnTo>
                  <a:pt x="4502934" y="0"/>
                </a:lnTo>
                <a:lnTo>
                  <a:pt x="4502934" y="4502933"/>
                </a:lnTo>
                <a:lnTo>
                  <a:pt x="0" y="450293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0627764" y="2966543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6" y="0"/>
                </a:lnTo>
                <a:lnTo>
                  <a:pt x="1347336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19180" y="1056038"/>
            <a:ext cx="14646024" cy="744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98"/>
              </a:lnSpc>
            </a:pPr>
            <a:r>
              <a:rPr lang="en-US" sz="47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PARALLELIZATION STRATEGY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24801" y="4926043"/>
            <a:ext cx="4264717" cy="866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3"/>
              </a:lnSpc>
              <a:spcBef>
                <a:spcPct val="0"/>
              </a:spcBef>
            </a:pPr>
            <a:r>
              <a:rPr lang="en-US" b="true" sz="30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Step 1: Affected Subgraph Detection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14384" y="3290671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1.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960536" y="3355760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2.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141113" y="4891311"/>
            <a:ext cx="4324090" cy="8660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3"/>
              </a:lnSpc>
              <a:spcBef>
                <a:spcPct val="0"/>
              </a:spcBef>
            </a:pPr>
            <a:r>
              <a:rPr lang="en-US" b="true" sz="30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Step 2: Incremental Update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6308" y="1714194"/>
            <a:ext cx="984533" cy="1566814"/>
          </a:xfrm>
          <a:custGeom>
            <a:avLst/>
            <a:gdLst/>
            <a:ahLst/>
            <a:cxnLst/>
            <a:rect r="r" b="b" t="t" l="l"/>
            <a:pathLst>
              <a:path h="1566814" w="984533">
                <a:moveTo>
                  <a:pt x="0" y="0"/>
                </a:moveTo>
                <a:lnTo>
                  <a:pt x="984532" y="0"/>
                </a:lnTo>
                <a:lnTo>
                  <a:pt x="984532" y="1566814"/>
                </a:lnTo>
                <a:lnTo>
                  <a:pt x="0" y="156681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496308" y="3580868"/>
            <a:ext cx="6821069" cy="3087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4"/>
              </a:lnSpc>
            </a:pPr>
            <a:r>
              <a:rPr lang="en-US" sz="48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STEP 1: AFFECTED SUBGRAPH DETECTION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63913" y="2719170"/>
            <a:ext cx="7655778" cy="57040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5707" indent="-327853" lvl="1">
              <a:lnSpc>
                <a:spcPts val="3280"/>
              </a:lnSpc>
              <a:buFont typeface="Arial"/>
              <a:buChar char="•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Distribute edge updates across MPI ranks</a:t>
            </a:r>
          </a:p>
          <a:p>
            <a:pPr algn="l">
              <a:lnSpc>
                <a:spcPts val="3280"/>
              </a:lnSpc>
            </a:pPr>
          </a:p>
          <a:p>
            <a:pPr algn="l" marL="655707" indent="-327853" lvl="1">
              <a:lnSpc>
                <a:spcPts val="3280"/>
              </a:lnSpc>
              <a:buFont typeface="Arial"/>
              <a:buChar char="•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Deletions: If edge is in SSSP → set child’s distance = ∞, parent = NULL, mark as affected</a:t>
            </a:r>
          </a:p>
          <a:p>
            <a:pPr algn="l">
              <a:lnSpc>
                <a:spcPts val="3280"/>
              </a:lnSpc>
            </a:pPr>
          </a:p>
          <a:p>
            <a:pPr algn="l" marL="655707" indent="-327853" lvl="1">
              <a:lnSpc>
                <a:spcPts val="3280"/>
              </a:lnSpc>
              <a:buFont typeface="Arial"/>
              <a:buChar char="•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Insertions: If new edge shortens      path → update distance, parent, mark as affected</a:t>
            </a:r>
          </a:p>
          <a:p>
            <a:pPr algn="l">
              <a:lnSpc>
                <a:spcPts val="3280"/>
              </a:lnSpc>
            </a:pPr>
          </a:p>
          <a:p>
            <a:pPr algn="l" marL="655707" indent="-327853" lvl="1">
              <a:lnSpc>
                <a:spcPts val="3280"/>
              </a:lnSpc>
              <a:buFont typeface="Arial"/>
              <a:buChar char="•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Parallelized using OpenMP/OpenCL — no synchronization needed</a:t>
            </a:r>
          </a:p>
          <a:p>
            <a:pPr algn="l">
              <a:lnSpc>
                <a:spcPts val="32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96304" y="1496860"/>
            <a:ext cx="7247696" cy="7293279"/>
          </a:xfrm>
          <a:custGeom>
            <a:avLst/>
            <a:gdLst/>
            <a:ahLst/>
            <a:cxnLst/>
            <a:rect r="r" b="b" t="t" l="l"/>
            <a:pathLst>
              <a:path h="7293279" w="7247696">
                <a:moveTo>
                  <a:pt x="0" y="0"/>
                </a:moveTo>
                <a:lnTo>
                  <a:pt x="7247696" y="0"/>
                </a:lnTo>
                <a:lnTo>
                  <a:pt x="7247696" y="7293280"/>
                </a:lnTo>
                <a:lnTo>
                  <a:pt x="0" y="729328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946383" y="2853541"/>
            <a:ext cx="7312917" cy="46084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67" indent="-370083" lvl="1">
              <a:lnSpc>
                <a:spcPts val="3702"/>
              </a:lnSpc>
              <a:buFont typeface="Arial"/>
              <a:buChar char="•"/>
            </a:pPr>
            <a:r>
              <a:rPr lang="en-US" sz="34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Process deletions: Mark vertices disconnected from the tree.</a:t>
            </a:r>
          </a:p>
          <a:p>
            <a:pPr algn="l">
              <a:lnSpc>
                <a:spcPts val="3702"/>
              </a:lnSpc>
            </a:pPr>
          </a:p>
          <a:p>
            <a:pPr algn="l" marL="740167" indent="-370083" lvl="1">
              <a:lnSpc>
                <a:spcPts val="3702"/>
              </a:lnSpc>
              <a:buFont typeface="Arial"/>
              <a:buChar char="•"/>
            </a:pPr>
            <a:r>
              <a:rPr lang="en-US" sz="34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Process insertions: Update if a shorter path is found.</a:t>
            </a:r>
          </a:p>
          <a:p>
            <a:pPr algn="l">
              <a:lnSpc>
                <a:spcPts val="3702"/>
              </a:lnSpc>
            </a:pPr>
          </a:p>
          <a:p>
            <a:pPr algn="l" marL="740167" indent="-370083" lvl="1">
              <a:lnSpc>
                <a:spcPts val="3702"/>
              </a:lnSpc>
              <a:buFont typeface="Arial"/>
              <a:buChar char="•"/>
            </a:pPr>
            <a:r>
              <a:rPr lang="en-US" sz="34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Parallelizable: No synchronization needed across edges.</a:t>
            </a:r>
          </a:p>
          <a:p>
            <a:pPr algn="l">
              <a:lnSpc>
                <a:spcPts val="3702"/>
              </a:lnSpc>
              <a:spcBef>
                <a:spcPct val="0"/>
              </a:spcBef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3110575" y="7462034"/>
            <a:ext cx="984533" cy="1566814"/>
          </a:xfrm>
          <a:custGeom>
            <a:avLst/>
            <a:gdLst/>
            <a:ahLst/>
            <a:cxnLst/>
            <a:rect r="r" b="b" t="t" l="l"/>
            <a:pathLst>
              <a:path h="1566814" w="984533">
                <a:moveTo>
                  <a:pt x="0" y="0"/>
                </a:moveTo>
                <a:lnTo>
                  <a:pt x="984533" y="0"/>
                </a:lnTo>
                <a:lnTo>
                  <a:pt x="984533" y="1566814"/>
                </a:lnTo>
                <a:lnTo>
                  <a:pt x="0" y="156681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419691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80083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531810" y="9258300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7"/>
                </a:lnTo>
                <a:lnTo>
                  <a:pt x="0" y="48756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73898" y="2130387"/>
            <a:ext cx="984533" cy="1566814"/>
          </a:xfrm>
          <a:custGeom>
            <a:avLst/>
            <a:gdLst/>
            <a:ahLst/>
            <a:cxnLst/>
            <a:rect r="r" b="b" t="t" l="l"/>
            <a:pathLst>
              <a:path h="1566814" w="984533">
                <a:moveTo>
                  <a:pt x="0" y="0"/>
                </a:moveTo>
                <a:lnTo>
                  <a:pt x="984533" y="0"/>
                </a:lnTo>
                <a:lnTo>
                  <a:pt x="984533" y="1566814"/>
                </a:lnTo>
                <a:lnTo>
                  <a:pt x="0" y="156681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373898" y="3976156"/>
            <a:ext cx="6821069" cy="23156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24"/>
              </a:lnSpc>
            </a:pPr>
            <a:r>
              <a:rPr lang="en-US" sz="48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STEP 2: INCREMENTAL UPDATE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763913" y="3118108"/>
            <a:ext cx="7655778" cy="52978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55707" indent="-327853" lvl="1">
              <a:lnSpc>
                <a:spcPts val="3280"/>
              </a:lnSpc>
              <a:buFont typeface="Arial"/>
              <a:buChar char="•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Iteratively relax affected vertices in parallel using </a:t>
            </a: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Ope</a:t>
            </a: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nMP/OpenCL</a:t>
            </a:r>
          </a:p>
          <a:p>
            <a:pPr algn="l">
              <a:lnSpc>
                <a:spcPts val="3280"/>
              </a:lnSpc>
            </a:pPr>
          </a:p>
          <a:p>
            <a:pPr algn="l" marL="655707" indent="-327853" lvl="1">
              <a:lnSpc>
                <a:spcPts val="3280"/>
              </a:lnSpc>
              <a:buFont typeface="Arial"/>
              <a:buChar char="•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For each affected vertex:</a:t>
            </a:r>
          </a:p>
          <a:p>
            <a:pPr algn="l" marL="1311413" indent="-437138" lvl="2">
              <a:lnSpc>
                <a:spcPts val="3280"/>
              </a:lnSpc>
              <a:buFont typeface="Arial"/>
              <a:buChar char="⚬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Relax outgoing edges</a:t>
            </a:r>
          </a:p>
          <a:p>
            <a:pPr algn="l" marL="1311413" indent="-437138" lvl="2">
              <a:lnSpc>
                <a:spcPts val="3280"/>
              </a:lnSpc>
              <a:buFont typeface="Arial"/>
              <a:buChar char="⚬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Update neighb</a:t>
            </a: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ors if shorter path is found</a:t>
            </a:r>
          </a:p>
          <a:p>
            <a:pPr algn="l" marL="1311413" indent="-437138" lvl="2">
              <a:lnSpc>
                <a:spcPts val="3280"/>
              </a:lnSpc>
              <a:buFont typeface="Arial"/>
              <a:buChar char="⚬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Flag updated neighbors for next iteration</a:t>
            </a:r>
          </a:p>
          <a:p>
            <a:pPr algn="l">
              <a:lnSpc>
                <a:spcPts val="3280"/>
              </a:lnSpc>
            </a:pPr>
          </a:p>
          <a:p>
            <a:pPr algn="l" marL="655707" indent="-327853" lvl="1">
              <a:lnSpc>
                <a:spcPts val="3280"/>
              </a:lnSpc>
              <a:buFont typeface="Arial"/>
              <a:buChar char="•"/>
            </a:pP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Continue</a:t>
            </a:r>
            <a:r>
              <a:rPr lang="en-US" sz="303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 until no affected = true flags remain</a:t>
            </a:r>
          </a:p>
          <a:p>
            <a:pPr algn="l">
              <a:lnSpc>
                <a:spcPts val="32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526578" y="3082782"/>
            <a:ext cx="7312917" cy="4150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0167" indent="-370083" lvl="1">
              <a:lnSpc>
                <a:spcPts val="3702"/>
              </a:lnSpc>
              <a:buFont typeface="Arial"/>
              <a:buChar char="•"/>
            </a:pPr>
            <a:r>
              <a:rPr lang="en-US" sz="34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Disconnect all descendants from deleted edges.</a:t>
            </a:r>
          </a:p>
          <a:p>
            <a:pPr algn="l">
              <a:lnSpc>
                <a:spcPts val="3702"/>
              </a:lnSpc>
            </a:pPr>
          </a:p>
          <a:p>
            <a:pPr algn="l" marL="740167" indent="-370083" lvl="1">
              <a:lnSpc>
                <a:spcPts val="3702"/>
              </a:lnSpc>
              <a:buFont typeface="Arial"/>
              <a:buChar char="•"/>
            </a:pPr>
            <a:r>
              <a:rPr lang="en-US" sz="34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It</a:t>
            </a:r>
            <a:r>
              <a:rPr lang="en-US" sz="34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eratively update distances and parents for affected vertices.</a:t>
            </a:r>
          </a:p>
          <a:p>
            <a:pPr algn="l">
              <a:lnSpc>
                <a:spcPts val="3702"/>
              </a:lnSpc>
            </a:pPr>
          </a:p>
          <a:p>
            <a:pPr algn="l" marL="740167" indent="-370083" lvl="1">
              <a:lnSpc>
                <a:spcPts val="3702"/>
              </a:lnSpc>
              <a:buFont typeface="Arial"/>
              <a:buChar char="•"/>
            </a:pPr>
            <a:r>
              <a:rPr lang="en-US" sz="34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Gu</a:t>
            </a:r>
            <a:r>
              <a:rPr lang="en-US" sz="3428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aranteed convergence as distances only decrease.</a:t>
            </a:r>
          </a:p>
          <a:p>
            <a:pPr algn="l">
              <a:lnSpc>
                <a:spcPts val="3702"/>
              </a:lnSpc>
              <a:spcBef>
                <a:spcPct val="0"/>
              </a:spcBef>
            </a:pP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3110575" y="7462034"/>
            <a:ext cx="984533" cy="1566814"/>
          </a:xfrm>
          <a:custGeom>
            <a:avLst/>
            <a:gdLst/>
            <a:ahLst/>
            <a:cxnLst/>
            <a:rect r="r" b="b" t="t" l="l"/>
            <a:pathLst>
              <a:path h="1566814" w="984533">
                <a:moveTo>
                  <a:pt x="0" y="0"/>
                </a:moveTo>
                <a:lnTo>
                  <a:pt x="984533" y="0"/>
                </a:lnTo>
                <a:lnTo>
                  <a:pt x="984533" y="1566814"/>
                </a:lnTo>
                <a:lnTo>
                  <a:pt x="0" y="15668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6419691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580083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31810" y="9258300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7"/>
                </a:lnTo>
                <a:lnTo>
                  <a:pt x="0" y="48756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896304" y="1253868"/>
            <a:ext cx="6854108" cy="7531987"/>
          </a:xfrm>
          <a:custGeom>
            <a:avLst/>
            <a:gdLst/>
            <a:ahLst/>
            <a:cxnLst/>
            <a:rect r="r" b="b" t="t" l="l"/>
            <a:pathLst>
              <a:path h="7531987" w="6854108">
                <a:moveTo>
                  <a:pt x="0" y="0"/>
                </a:moveTo>
                <a:lnTo>
                  <a:pt x="6854108" y="0"/>
                </a:lnTo>
                <a:lnTo>
                  <a:pt x="6854108" y="7531987"/>
                </a:lnTo>
                <a:lnTo>
                  <a:pt x="0" y="753198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753026" y="779164"/>
            <a:ext cx="6277730" cy="8479136"/>
          </a:xfrm>
          <a:custGeom>
            <a:avLst/>
            <a:gdLst/>
            <a:ahLst/>
            <a:cxnLst/>
            <a:rect r="r" b="b" t="t" l="l"/>
            <a:pathLst>
              <a:path h="8479136" w="6277730">
                <a:moveTo>
                  <a:pt x="0" y="0"/>
                </a:moveTo>
                <a:lnTo>
                  <a:pt x="6277731" y="0"/>
                </a:lnTo>
                <a:lnTo>
                  <a:pt x="6277731" y="8479136"/>
                </a:lnTo>
                <a:lnTo>
                  <a:pt x="0" y="847913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679" t="0" r="0" b="0"/>
            </a:stretch>
          </a:blipFill>
        </p:spPr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42360" y="3293239"/>
            <a:ext cx="14065415" cy="5475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0822" indent="-330411" lvl="1">
              <a:lnSpc>
                <a:spcPts val="3305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Load Imb</a:t>
            </a: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ala</a:t>
            </a: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nce:</a:t>
            </a:r>
          </a:p>
          <a:p>
            <a:pPr algn="l" marL="1321645" indent="-440548" lvl="2">
              <a:lnSpc>
                <a:spcPts val="3305"/>
              </a:lnSpc>
              <a:buFont typeface="Arial"/>
              <a:buChar char="⚬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 Subgraphs can be of very different sizes.</a:t>
            </a:r>
          </a:p>
          <a:p>
            <a:pPr algn="l">
              <a:lnSpc>
                <a:spcPts val="3305"/>
              </a:lnSpc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               ➔ Solution: Dynamic scheduling lets threads pick tasks as they finish.</a:t>
            </a:r>
          </a:p>
          <a:p>
            <a:pPr algn="l">
              <a:lnSpc>
                <a:spcPts val="3305"/>
              </a:lnSpc>
            </a:pPr>
          </a:p>
          <a:p>
            <a:pPr algn="l" marL="660822" indent="-330411" lvl="1">
              <a:lnSpc>
                <a:spcPts val="3305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Synchronization Overhead:</a:t>
            </a:r>
          </a:p>
          <a:p>
            <a:pPr algn="l" marL="1321645" indent="-440548" lvl="2">
              <a:lnSpc>
                <a:spcPts val="3305"/>
              </a:lnSpc>
              <a:buFont typeface="Arial"/>
              <a:buChar char="⚬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 Frequent thread locking slows down updates.</a:t>
            </a:r>
          </a:p>
          <a:p>
            <a:pPr algn="l">
              <a:lnSpc>
                <a:spcPts val="3305"/>
              </a:lnSpc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               ➔ Solution: Async updates allow distances to decrease without locks.</a:t>
            </a:r>
          </a:p>
          <a:p>
            <a:pPr algn="l">
              <a:lnSpc>
                <a:spcPts val="3305"/>
              </a:lnSpc>
            </a:pPr>
          </a:p>
          <a:p>
            <a:pPr algn="l" marL="660822" indent="-330411" lvl="1">
              <a:lnSpc>
                <a:spcPts val="3305"/>
              </a:lnSpc>
              <a:buFont typeface="Arial"/>
              <a:buChar char="•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Cycle</a:t>
            </a: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 Formation:</a:t>
            </a:r>
          </a:p>
          <a:p>
            <a:pPr algn="l" marL="1321645" indent="-440548" lvl="2">
              <a:lnSpc>
                <a:spcPts val="3305"/>
              </a:lnSpc>
              <a:buFont typeface="Arial"/>
              <a:buChar char="⚬"/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Insertions could create cycles if not handled properly.</a:t>
            </a:r>
          </a:p>
          <a:p>
            <a:pPr algn="l">
              <a:lnSpc>
                <a:spcPts val="3305"/>
              </a:lnSpc>
            </a:pP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                ➔ </a:t>
            </a:r>
            <a:r>
              <a:rPr lang="en-US" sz="3060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Solution: Fully disconnect deleted subtrees before reconnecting.</a:t>
            </a:r>
          </a:p>
          <a:p>
            <a:pPr algn="l">
              <a:lnSpc>
                <a:spcPts val="3305"/>
              </a:lnSpc>
            </a:pPr>
          </a:p>
          <a:p>
            <a:pPr algn="l">
              <a:lnSpc>
                <a:spcPts val="3305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321417" y="6517838"/>
            <a:ext cx="3356940" cy="3356940"/>
          </a:xfrm>
          <a:custGeom>
            <a:avLst/>
            <a:gdLst/>
            <a:ahLst/>
            <a:cxnLst/>
            <a:rect r="r" b="b" t="t" l="l"/>
            <a:pathLst>
              <a:path h="3356940" w="3356940">
                <a:moveTo>
                  <a:pt x="0" y="0"/>
                </a:moveTo>
                <a:lnTo>
                  <a:pt x="3356940" y="0"/>
                </a:lnTo>
                <a:lnTo>
                  <a:pt x="3356940" y="3356940"/>
                </a:lnTo>
                <a:lnTo>
                  <a:pt x="0" y="335694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59374" y="1056038"/>
            <a:ext cx="12358877" cy="149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98"/>
              </a:lnSpc>
            </a:pPr>
            <a:r>
              <a:rPr lang="en-US" sz="47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SCALABILITY CHALLENGES AND SOLUTIONS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-1930722" y="827661"/>
            <a:ext cx="14480277" cy="1478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2"/>
              </a:lnSpc>
            </a:pPr>
            <a:r>
              <a:rPr lang="en-US" sz="46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CROSS-PARTITION SYNCHRONIZATION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01224"/>
            <a:ext cx="12572486" cy="5883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7931" indent="-313965" lvl="1">
              <a:lnSpc>
                <a:spcPts val="3141"/>
              </a:lnSpc>
              <a:buFont typeface="Arial"/>
              <a:buChar char="•"/>
            </a:pP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Resolves</a:t>
            </a: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 depe</a:t>
            </a: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ndencies between partitions after local updates</a:t>
            </a:r>
          </a:p>
          <a:p>
            <a:pPr algn="l">
              <a:lnSpc>
                <a:spcPts val="3141"/>
              </a:lnSpc>
            </a:pPr>
          </a:p>
          <a:p>
            <a:pPr algn="l" marL="627931" indent="-313965" lvl="1">
              <a:lnSpc>
                <a:spcPts val="3141"/>
              </a:lnSpc>
              <a:buFont typeface="Arial"/>
              <a:buChar char="•"/>
            </a:pP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Boundary vertex exchange:</a:t>
            </a:r>
          </a:p>
          <a:p>
            <a:pPr algn="l" marL="1255861" indent="-418620" lvl="2">
              <a:lnSpc>
                <a:spcPts val="3141"/>
              </a:lnSpc>
              <a:buFont typeface="Arial"/>
              <a:buChar char="⚬"/>
            </a:pP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Each MPI rank sends updated distances of boundary vertices to neighboring ranks</a:t>
            </a:r>
          </a:p>
          <a:p>
            <a:pPr algn="l" marL="1255861" indent="-418620" lvl="2">
              <a:lnSpc>
                <a:spcPts val="3141"/>
              </a:lnSpc>
              <a:buFont typeface="Arial"/>
              <a:buChar char="⚬"/>
            </a:pP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Uses non-blocking MPI to overlap communication</a:t>
            </a:r>
          </a:p>
          <a:p>
            <a:pPr algn="l">
              <a:lnSpc>
                <a:spcPts val="3141"/>
              </a:lnSpc>
            </a:pPr>
          </a:p>
          <a:p>
            <a:pPr algn="l" marL="627931" indent="-313965" lvl="1">
              <a:lnSpc>
                <a:spcPts val="3141"/>
              </a:lnSpc>
              <a:buFont typeface="Arial"/>
              <a:buChar char="•"/>
            </a:pP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Process received updates:</a:t>
            </a:r>
          </a:p>
          <a:p>
            <a:pPr algn="l" marL="1255861" indent="-418620" lvl="2">
              <a:lnSpc>
                <a:spcPts val="3141"/>
              </a:lnSpc>
              <a:buFont typeface="Arial"/>
              <a:buChar char="⚬"/>
            </a:pP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if the new distance is shorter, update local data and mark as affected</a:t>
            </a:r>
          </a:p>
          <a:p>
            <a:pPr algn="l">
              <a:lnSpc>
                <a:spcPts val="3141"/>
              </a:lnSpc>
            </a:pPr>
          </a:p>
          <a:p>
            <a:pPr algn="l" marL="627931" indent="-313965" lvl="1">
              <a:lnSpc>
                <a:spcPts val="3141"/>
              </a:lnSpc>
              <a:buFont typeface="Arial"/>
              <a:buChar char="•"/>
            </a:pP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Global convergence check:</a:t>
            </a:r>
          </a:p>
          <a:p>
            <a:pPr algn="l" marL="1255861" indent="-418620" lvl="2">
              <a:lnSpc>
                <a:spcPts val="3141"/>
              </a:lnSpc>
              <a:buFont typeface="Arial"/>
              <a:buChar char="⚬"/>
            </a:pP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Use MPI_Allreduce to check if any rank has affected = true vertices</a:t>
            </a:r>
          </a:p>
          <a:p>
            <a:pPr algn="l" marL="1255861" indent="-418620" lvl="2">
              <a:lnSpc>
                <a:spcPts val="3141"/>
              </a:lnSpc>
              <a:buFont typeface="Arial"/>
              <a:buChar char="⚬"/>
            </a:pPr>
            <a:r>
              <a:rPr lang="en-US" sz="290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If yes, repeat local propagation and synchronization </a:t>
            </a:r>
          </a:p>
          <a:p>
            <a:pPr algn="l">
              <a:lnSpc>
                <a:spcPts val="3141"/>
              </a:lnSpc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75052" y="1271680"/>
            <a:ext cx="7468948" cy="860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23294" y="2966944"/>
            <a:ext cx="7091587" cy="4741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34371" indent="-317185" lvl="1">
              <a:lnSpc>
                <a:spcPts val="3173"/>
              </a:lnSpc>
              <a:buFont typeface="Arial"/>
              <a:buChar char="•"/>
            </a:pPr>
            <a:r>
              <a:rPr lang="en-US" sz="293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Real-world networks are large, dynamic</a:t>
            </a:r>
          </a:p>
          <a:p>
            <a:pPr algn="l" marL="634371" indent="-317185" lvl="1">
              <a:lnSpc>
                <a:spcPts val="3173"/>
              </a:lnSpc>
              <a:buFont typeface="Arial"/>
              <a:buChar char="•"/>
            </a:pPr>
            <a:r>
              <a:rPr lang="en-US" sz="293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Static SSSP algorithms are inefficient for dynamic updates</a:t>
            </a:r>
          </a:p>
          <a:p>
            <a:pPr algn="l" marL="634371" indent="-317185" lvl="1">
              <a:lnSpc>
                <a:spcPts val="3173"/>
              </a:lnSpc>
              <a:buFont typeface="Arial"/>
              <a:buChar char="•"/>
            </a:pPr>
            <a:r>
              <a:rPr lang="en-US" sz="293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Recomputing from scratch is slow and not scalable</a:t>
            </a:r>
          </a:p>
          <a:p>
            <a:pPr algn="l" marL="634371" indent="-317185" lvl="1">
              <a:lnSpc>
                <a:spcPts val="3173"/>
              </a:lnSpc>
              <a:buFont typeface="Arial"/>
              <a:buChar char="•"/>
            </a:pPr>
            <a:r>
              <a:rPr lang="en-US" sz="293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Need for a fast, scalable, and parallel update method</a:t>
            </a:r>
          </a:p>
          <a:p>
            <a:pPr algn="l" marL="634371" indent="-317185" lvl="1">
              <a:lnSpc>
                <a:spcPts val="3173"/>
              </a:lnSpc>
              <a:buFont typeface="Arial"/>
              <a:buChar char="•"/>
            </a:pPr>
            <a:r>
              <a:rPr lang="en-US" sz="293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Existing solutions are platform-specific — lack portability</a:t>
            </a:r>
          </a:p>
          <a:p>
            <a:pPr algn="l" marL="634371" indent="-317185" lvl="1">
              <a:lnSpc>
                <a:spcPts val="3173"/>
              </a:lnSpc>
              <a:buFont typeface="Arial"/>
              <a:buChar char="•"/>
            </a:pPr>
            <a:r>
              <a:rPr lang="en-US" sz="293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Aim: Create a unified, efficient SSSP framework for CPU &amp; GPU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144000" y="2955731"/>
            <a:ext cx="8350668" cy="4752327"/>
            <a:chOff x="0" y="0"/>
            <a:chExt cx="1545134" cy="879329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545134" cy="879328"/>
            </a:xfrm>
            <a:custGeom>
              <a:avLst/>
              <a:gdLst/>
              <a:ahLst/>
              <a:cxnLst/>
              <a:rect r="r" b="b" t="t" l="l"/>
              <a:pathLst>
                <a:path h="879328" w="1545134">
                  <a:moveTo>
                    <a:pt x="50064" y="0"/>
                  </a:moveTo>
                  <a:lnTo>
                    <a:pt x="1495070" y="0"/>
                  </a:lnTo>
                  <a:cubicBezTo>
                    <a:pt x="1508348" y="0"/>
                    <a:pt x="1521082" y="5275"/>
                    <a:pt x="1530471" y="14663"/>
                  </a:cubicBezTo>
                  <a:cubicBezTo>
                    <a:pt x="1539859" y="24052"/>
                    <a:pt x="1545134" y="36786"/>
                    <a:pt x="1545134" y="50064"/>
                  </a:cubicBezTo>
                  <a:lnTo>
                    <a:pt x="1545134" y="829265"/>
                  </a:lnTo>
                  <a:cubicBezTo>
                    <a:pt x="1545134" y="842543"/>
                    <a:pt x="1539859" y="855276"/>
                    <a:pt x="1530471" y="864665"/>
                  </a:cubicBezTo>
                  <a:cubicBezTo>
                    <a:pt x="1521082" y="874054"/>
                    <a:pt x="1508348" y="879328"/>
                    <a:pt x="1495070" y="879328"/>
                  </a:cubicBezTo>
                  <a:lnTo>
                    <a:pt x="50064" y="879328"/>
                  </a:lnTo>
                  <a:cubicBezTo>
                    <a:pt x="36786" y="879328"/>
                    <a:pt x="24052" y="874054"/>
                    <a:pt x="14663" y="864665"/>
                  </a:cubicBezTo>
                  <a:cubicBezTo>
                    <a:pt x="5275" y="855276"/>
                    <a:pt x="0" y="842543"/>
                    <a:pt x="0" y="829265"/>
                  </a:cubicBezTo>
                  <a:lnTo>
                    <a:pt x="0" y="50064"/>
                  </a:lnTo>
                  <a:cubicBezTo>
                    <a:pt x="0" y="36786"/>
                    <a:pt x="5275" y="24052"/>
                    <a:pt x="14663" y="14663"/>
                  </a:cubicBezTo>
                  <a:cubicBezTo>
                    <a:pt x="24052" y="5275"/>
                    <a:pt x="36786" y="0"/>
                    <a:pt x="50064" y="0"/>
                  </a:cubicBezTo>
                  <a:close/>
                </a:path>
              </a:pathLst>
            </a:custGeom>
            <a:blipFill>
              <a:blip r:embed="rId6">
                <a:alphaModFix amt="74000"/>
              </a:blip>
              <a:stretch>
                <a:fillRect l="-586" t="0" r="-586" b="0"/>
              </a:stretch>
            </a:blipFill>
            <a:ln w="38100" cap="rnd">
              <a:solidFill>
                <a:srgbClr val="9FCDFF">
                  <a:alpha val="73725"/>
                </a:srgbClr>
              </a:solidFill>
              <a:prstDash val="solid"/>
              <a:round/>
            </a:ln>
          </p:spPr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000000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330522" y="7148763"/>
            <a:ext cx="2579036" cy="796292"/>
          </a:xfrm>
          <a:custGeom>
            <a:avLst/>
            <a:gdLst/>
            <a:ahLst/>
            <a:cxnLst/>
            <a:rect r="r" b="b" t="t" l="l"/>
            <a:pathLst>
              <a:path h="796292" w="2579036">
                <a:moveTo>
                  <a:pt x="0" y="0"/>
                </a:moveTo>
                <a:lnTo>
                  <a:pt x="2579036" y="0"/>
                </a:lnTo>
                <a:lnTo>
                  <a:pt x="2579036" y="796293"/>
                </a:lnTo>
                <a:lnTo>
                  <a:pt x="0" y="79629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818141" y="3648280"/>
            <a:ext cx="11183517" cy="1495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11"/>
              </a:lnSpc>
            </a:pPr>
            <a:r>
              <a:rPr lang="en-US" sz="9453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THANK YOU!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028282" y="5513272"/>
            <a:ext cx="11183517" cy="772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74"/>
              </a:lnSpc>
            </a:pPr>
            <a:r>
              <a:rPr lang="en-US" sz="4900">
                <a:solidFill>
                  <a:srgbClr val="01FFFF"/>
                </a:solidFill>
                <a:latin typeface="HK Modular"/>
                <a:ea typeface="HK Modular"/>
                <a:cs typeface="HK Modular"/>
                <a:sym typeface="HK Modular"/>
              </a:rPr>
              <a:t>QUESTIONS?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936631"/>
            <a:ext cx="9403078" cy="717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46"/>
              </a:lnSpc>
            </a:pPr>
            <a:r>
              <a:rPr lang="en-US" sz="45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PROBLEM STATEMENT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469180" y="3122113"/>
            <a:ext cx="8790120" cy="50127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71837" indent="-335919" lvl="1">
              <a:lnSpc>
                <a:spcPts val="3360"/>
              </a:lnSpc>
              <a:buFont typeface="Arial"/>
              <a:buChar char="•"/>
            </a:pPr>
            <a:r>
              <a:rPr lang="en-US" sz="3111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Given a dynamic graph G(V, E) where edges can be inserted or deleted over time</a:t>
            </a:r>
          </a:p>
          <a:p>
            <a:pPr algn="l" marL="671837" indent="-335919" lvl="1">
              <a:lnSpc>
                <a:spcPts val="3360"/>
              </a:lnSpc>
              <a:buFont typeface="Arial"/>
              <a:buChar char="•"/>
            </a:pPr>
            <a:r>
              <a:rPr lang="en-US" sz="3111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Need to maintain SSP from a source node efficiently</a:t>
            </a:r>
          </a:p>
          <a:p>
            <a:pPr algn="l" marL="671837" indent="-335919" lvl="1">
              <a:lnSpc>
                <a:spcPts val="3360"/>
              </a:lnSpc>
              <a:buFont typeface="Arial"/>
              <a:buChar char="•"/>
            </a:pPr>
            <a:r>
              <a:rPr lang="en-US" sz="3111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Insertions (Insₖ) and Deletions (Delₖ) of edges</a:t>
            </a:r>
          </a:p>
          <a:p>
            <a:pPr algn="l" marL="671837" indent="-335919" lvl="1">
              <a:lnSpc>
                <a:spcPts val="3360"/>
              </a:lnSpc>
              <a:buFont typeface="Arial"/>
              <a:buChar char="•"/>
            </a:pPr>
            <a:r>
              <a:rPr lang="en-US" sz="3111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Goal: Update the SSSP tree Tₖ after changes, using the previous tree Tₖ₋₁</a:t>
            </a:r>
          </a:p>
          <a:p>
            <a:pPr algn="l" marL="671837" indent="-335919" lvl="1">
              <a:lnSpc>
                <a:spcPts val="3360"/>
              </a:lnSpc>
              <a:buFont typeface="Arial"/>
              <a:buChar char="•"/>
            </a:pPr>
            <a:r>
              <a:rPr lang="en-US" sz="3111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Must ensure:</a:t>
            </a:r>
          </a:p>
          <a:p>
            <a:pPr algn="l" marL="1343674" indent="-447891" lvl="2">
              <a:lnSpc>
                <a:spcPts val="3360"/>
              </a:lnSpc>
              <a:buFont typeface="Arial"/>
              <a:buChar char="⚬"/>
            </a:pPr>
            <a:r>
              <a:rPr lang="en-US" sz="3111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Correctness</a:t>
            </a:r>
          </a:p>
          <a:p>
            <a:pPr algn="l" marL="1343674" indent="-447891" lvl="2">
              <a:lnSpc>
                <a:spcPts val="3360"/>
              </a:lnSpc>
              <a:buFont typeface="Arial"/>
              <a:buChar char="⚬"/>
            </a:pPr>
            <a:r>
              <a:rPr lang="en-US" sz="3111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Faster performance than recomputation</a:t>
            </a:r>
          </a:p>
          <a:p>
            <a:pPr algn="l" marL="1343674" indent="-447891" lvl="2">
              <a:lnSpc>
                <a:spcPts val="3360"/>
              </a:lnSpc>
              <a:buFont typeface="Arial"/>
              <a:buChar char="⚬"/>
            </a:pPr>
            <a:r>
              <a:rPr lang="en-US" sz="3111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Parallel execution </a:t>
            </a:r>
          </a:p>
          <a:p>
            <a:pPr algn="l">
              <a:lnSpc>
                <a:spcPts val="336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96725" y="1972636"/>
            <a:ext cx="5834424" cy="7540451"/>
          </a:xfrm>
          <a:custGeom>
            <a:avLst/>
            <a:gdLst/>
            <a:ahLst/>
            <a:cxnLst/>
            <a:rect r="r" b="b" t="t" l="l"/>
            <a:pathLst>
              <a:path h="7540451" w="5834424">
                <a:moveTo>
                  <a:pt x="0" y="0"/>
                </a:moveTo>
                <a:lnTo>
                  <a:pt x="5834423" y="0"/>
                </a:lnTo>
                <a:lnTo>
                  <a:pt x="5834423" y="7540450"/>
                </a:lnTo>
                <a:lnTo>
                  <a:pt x="0" y="7540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00125"/>
            <a:ext cx="9403078" cy="7177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46"/>
              </a:lnSpc>
            </a:pPr>
            <a:r>
              <a:rPr lang="en-US" sz="45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SEQUENTIAL UPDATE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955173" y="3173769"/>
            <a:ext cx="9558913" cy="51667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41451" indent="-370726" lvl="1">
              <a:lnSpc>
                <a:spcPts val="3708"/>
              </a:lnSpc>
              <a:buFont typeface="Arial"/>
              <a:buChar char="•"/>
            </a:pPr>
            <a:r>
              <a:rPr lang="en-US" sz="3434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Identify the vertex affected.</a:t>
            </a:r>
          </a:p>
          <a:p>
            <a:pPr algn="l">
              <a:lnSpc>
                <a:spcPts val="3708"/>
              </a:lnSpc>
            </a:pPr>
          </a:p>
          <a:p>
            <a:pPr algn="l" marL="741451" indent="-370726" lvl="1">
              <a:lnSpc>
                <a:spcPts val="3708"/>
              </a:lnSpc>
              <a:buFont typeface="Arial"/>
              <a:buChar char="•"/>
            </a:pPr>
            <a:r>
              <a:rPr lang="en-US" sz="3434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Update distances using Dijkstra-style relaxation.</a:t>
            </a:r>
          </a:p>
          <a:p>
            <a:pPr algn="l">
              <a:lnSpc>
                <a:spcPts val="3708"/>
              </a:lnSpc>
            </a:pPr>
          </a:p>
          <a:p>
            <a:pPr algn="l" marL="741451" indent="-370726" lvl="1">
              <a:lnSpc>
                <a:spcPts val="3708"/>
              </a:lnSpc>
              <a:buFont typeface="Arial"/>
              <a:buChar char="•"/>
            </a:pPr>
            <a:r>
              <a:rPr lang="en-US" sz="3434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Process affected vertices iteratively from priority queue.</a:t>
            </a:r>
          </a:p>
          <a:p>
            <a:pPr algn="l">
              <a:lnSpc>
                <a:spcPts val="3708"/>
              </a:lnSpc>
            </a:pPr>
          </a:p>
          <a:p>
            <a:pPr algn="l" marL="741451" indent="-370726" lvl="1">
              <a:lnSpc>
                <a:spcPts val="3708"/>
              </a:lnSpc>
              <a:buFont typeface="Arial"/>
              <a:buChar char="•"/>
            </a:pPr>
            <a:r>
              <a:rPr lang="en-US" sz="3434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Problem: Too slow for large dynamic graphs.</a:t>
            </a:r>
          </a:p>
          <a:p>
            <a:pPr algn="l">
              <a:lnSpc>
                <a:spcPts val="3708"/>
              </a:lnSpc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419691" y="922939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80083" y="922939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530312" y="9025520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776071" y="90145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377631" y="2768080"/>
            <a:ext cx="11936920" cy="4891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00738" indent="-350369" lvl="1">
              <a:lnSpc>
                <a:spcPts val="3505"/>
              </a:lnSpc>
              <a:buFont typeface="Arial"/>
              <a:buChar char="•"/>
            </a:pPr>
            <a:r>
              <a:rPr lang="en-US" sz="3245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Bridges the gap between static SSSP algorithms and dynamic, large-scale networks</a:t>
            </a:r>
          </a:p>
          <a:p>
            <a:pPr algn="l" marL="700738" indent="-350369" lvl="1">
              <a:lnSpc>
                <a:spcPts val="3505"/>
              </a:lnSpc>
              <a:buFont typeface="Arial"/>
              <a:buChar char="•"/>
            </a:pPr>
            <a:r>
              <a:rPr lang="en-US" sz="3245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Proposes a parallel 2-step update framework:</a:t>
            </a:r>
          </a:p>
          <a:p>
            <a:pPr algn="l" marL="1401476" indent="-467159" lvl="2">
              <a:lnSpc>
                <a:spcPts val="3505"/>
              </a:lnSpc>
              <a:buFont typeface="Arial"/>
              <a:buChar char="⚬"/>
            </a:pPr>
            <a:r>
              <a:rPr lang="en-US" sz="3245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Step 1: Identify affected subgraph </a:t>
            </a:r>
          </a:p>
          <a:p>
            <a:pPr algn="l" marL="1401476" indent="-467159" lvl="2">
              <a:lnSpc>
                <a:spcPts val="3505"/>
              </a:lnSpc>
              <a:buFont typeface="Arial"/>
              <a:buChar char="⚬"/>
            </a:pPr>
            <a:r>
              <a:rPr lang="en-US" sz="3245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Step 2: Iteratively update distances</a:t>
            </a:r>
          </a:p>
          <a:p>
            <a:pPr algn="l" marL="700738" indent="-350369" lvl="1">
              <a:lnSpc>
                <a:spcPts val="3505"/>
              </a:lnSpc>
              <a:buFont typeface="Arial"/>
              <a:buChar char="•"/>
            </a:pPr>
            <a:r>
              <a:rPr lang="en-US" sz="3245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Uses rooted tree structure to track paths</a:t>
            </a:r>
          </a:p>
          <a:p>
            <a:pPr algn="l" marL="700738" indent="-350369" lvl="1">
              <a:lnSpc>
                <a:spcPts val="3505"/>
              </a:lnSpc>
              <a:buFont typeface="Arial"/>
              <a:buChar char="•"/>
            </a:pPr>
            <a:r>
              <a:rPr lang="en-US" sz="3245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No explicit synchronization needed</a:t>
            </a:r>
          </a:p>
          <a:p>
            <a:pPr algn="l" marL="700738" indent="-350369" lvl="1">
              <a:lnSpc>
                <a:spcPts val="3505"/>
              </a:lnSpc>
              <a:buFont typeface="Arial"/>
              <a:buChar char="•"/>
            </a:pPr>
            <a:r>
              <a:rPr lang="en-US" sz="3245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Fully implemented on both CPU and GPU</a:t>
            </a:r>
          </a:p>
          <a:p>
            <a:pPr algn="l" marL="700738" indent="-350369" lvl="1">
              <a:lnSpc>
                <a:spcPts val="3505"/>
              </a:lnSpc>
              <a:buFont typeface="Arial"/>
              <a:buChar char="•"/>
            </a:pPr>
            <a:r>
              <a:rPr lang="en-US" sz="3245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Handles 100M+ batch edge updates</a:t>
            </a:r>
          </a:p>
          <a:p>
            <a:pPr algn="l" marL="700738" indent="-350369" lvl="1">
              <a:lnSpc>
                <a:spcPts val="3505"/>
              </a:lnSpc>
              <a:buFont typeface="Arial"/>
              <a:buChar char="•"/>
            </a:pPr>
            <a:r>
              <a:rPr lang="en-US" sz="3245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Up to 5.6× GPU and 5.0× CPU speedup over traditional recomputation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3314551" y="2749030"/>
            <a:ext cx="4170114" cy="5748307"/>
          </a:xfrm>
          <a:custGeom>
            <a:avLst/>
            <a:gdLst/>
            <a:ahLst/>
            <a:cxnLst/>
            <a:rect r="r" b="b" t="t" l="l"/>
            <a:pathLst>
              <a:path h="5748307" w="4170114">
                <a:moveTo>
                  <a:pt x="0" y="0"/>
                </a:moveTo>
                <a:lnTo>
                  <a:pt x="4170114" y="0"/>
                </a:lnTo>
                <a:lnTo>
                  <a:pt x="4170114" y="5748306"/>
                </a:lnTo>
                <a:lnTo>
                  <a:pt x="0" y="574830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  <a:ln cap="rnd">
            <a:noFill/>
            <a:prstDash val="solid"/>
            <a:round/>
          </a:ln>
        </p:spPr>
      </p:sp>
      <p:sp>
        <p:nvSpPr>
          <p:cNvPr name="TextBox 7" id="7"/>
          <p:cNvSpPr txBox="true"/>
          <p:nvPr/>
        </p:nvSpPr>
        <p:spPr>
          <a:xfrm rot="0">
            <a:off x="3629837" y="990600"/>
            <a:ext cx="11028326" cy="863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KEY CONTRIBUTIONS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1084613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5"/>
                </a:lnTo>
                <a:lnTo>
                  <a:pt x="0" y="45033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43267" y="9057317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6"/>
                </a:lnTo>
                <a:lnTo>
                  <a:pt x="0" y="4875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33257" y="1046513"/>
            <a:ext cx="7943603" cy="863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80"/>
              </a:lnSpc>
            </a:pPr>
            <a:r>
              <a:rPr lang="en-US" sz="54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FRAMEWORK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473121" y="2824692"/>
            <a:ext cx="14946571" cy="21210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66870" indent="-333435" lvl="1">
              <a:lnSpc>
                <a:spcPts val="3335"/>
              </a:lnSpc>
              <a:buFont typeface="Arial"/>
              <a:buChar char="•"/>
            </a:pPr>
            <a:r>
              <a:rPr lang="en-US" sz="308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Platform Independent.</a:t>
            </a:r>
          </a:p>
          <a:p>
            <a:pPr algn="l" marL="666870" indent="-333435" lvl="1">
              <a:lnSpc>
                <a:spcPts val="3335"/>
              </a:lnSpc>
              <a:buFont typeface="Arial"/>
              <a:buChar char="•"/>
            </a:pPr>
            <a:r>
              <a:rPr lang="en-US" sz="3088">
                <a:solidFill>
                  <a:srgbClr val="FFFFFF"/>
                </a:solidFill>
                <a:latin typeface="Raleway Light"/>
                <a:ea typeface="Raleway Light"/>
                <a:cs typeface="Raleway Light"/>
                <a:sym typeface="Raleway Light"/>
              </a:rPr>
              <a:t>Works on both CPU and GPU.</a:t>
            </a:r>
          </a:p>
          <a:p>
            <a:pPr algn="l">
              <a:lnSpc>
                <a:spcPts val="3335"/>
              </a:lnSpc>
            </a:pPr>
          </a:p>
          <a:p>
            <a:pPr algn="l">
              <a:lnSpc>
                <a:spcPts val="3335"/>
              </a:lnSpc>
            </a:pPr>
          </a:p>
          <a:p>
            <a:pPr algn="l">
              <a:lnSpc>
                <a:spcPts val="3335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3148657" y="4390724"/>
            <a:ext cx="4504667" cy="4504667"/>
          </a:xfrm>
          <a:custGeom>
            <a:avLst/>
            <a:gdLst/>
            <a:ahLst/>
            <a:cxnLst/>
            <a:rect r="r" b="b" t="t" l="l"/>
            <a:pathLst>
              <a:path h="4504667" w="4504667">
                <a:moveTo>
                  <a:pt x="0" y="0"/>
                </a:moveTo>
                <a:lnTo>
                  <a:pt x="4504667" y="0"/>
                </a:lnTo>
                <a:lnTo>
                  <a:pt x="4504667" y="4504668"/>
                </a:lnTo>
                <a:lnTo>
                  <a:pt x="0" y="45046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2474989" y="4068675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6" y="0"/>
                </a:lnTo>
                <a:lnTo>
                  <a:pt x="1347336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318179" y="5125024"/>
            <a:ext cx="4264717" cy="446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3"/>
              </a:lnSpc>
              <a:spcBef>
                <a:spcPct val="0"/>
              </a:spcBef>
            </a:pPr>
            <a:r>
              <a:rPr lang="en-US" b="true" sz="30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CPU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807761" y="4457892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1.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1495220" y="4390724"/>
            <a:ext cx="4504667" cy="4504667"/>
          </a:xfrm>
          <a:custGeom>
            <a:avLst/>
            <a:gdLst/>
            <a:ahLst/>
            <a:cxnLst/>
            <a:rect r="r" b="b" t="t" l="l"/>
            <a:pathLst>
              <a:path h="4504667" w="4504667">
                <a:moveTo>
                  <a:pt x="0" y="0"/>
                </a:moveTo>
                <a:lnTo>
                  <a:pt x="4504667" y="0"/>
                </a:lnTo>
                <a:lnTo>
                  <a:pt x="4504667" y="4504668"/>
                </a:lnTo>
                <a:lnTo>
                  <a:pt x="0" y="45046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10891981" y="4068675"/>
            <a:ext cx="1347336" cy="1503304"/>
          </a:xfrm>
          <a:custGeom>
            <a:avLst/>
            <a:gdLst/>
            <a:ahLst/>
            <a:cxnLst/>
            <a:rect r="r" b="b" t="t" l="l"/>
            <a:pathLst>
              <a:path h="1503304" w="1347336">
                <a:moveTo>
                  <a:pt x="0" y="0"/>
                </a:moveTo>
                <a:lnTo>
                  <a:pt x="1347335" y="0"/>
                </a:lnTo>
                <a:lnTo>
                  <a:pt x="1347335" y="1503303"/>
                </a:lnTo>
                <a:lnTo>
                  <a:pt x="0" y="15033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615195" y="5125024"/>
            <a:ext cx="4264717" cy="446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3"/>
              </a:lnSpc>
              <a:spcBef>
                <a:spcPct val="0"/>
              </a:spcBef>
            </a:pPr>
            <a:r>
              <a:rPr lang="en-US" b="true" sz="30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GPU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24753" y="4457892"/>
            <a:ext cx="681791" cy="597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11"/>
              </a:lnSpc>
              <a:spcBef>
                <a:spcPct val="0"/>
              </a:spcBef>
            </a:pPr>
            <a:r>
              <a:rPr lang="en-US" b="true" sz="4177">
                <a:solidFill>
                  <a:srgbClr val="FFFFFF"/>
                </a:solidFill>
                <a:latin typeface="Raleway Bold"/>
                <a:ea typeface="Raleway Bold"/>
                <a:cs typeface="Raleway Bold"/>
                <a:sym typeface="Raleway Bold"/>
              </a:rPr>
              <a:t>2.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318179" y="5851157"/>
            <a:ext cx="4264717" cy="791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5"/>
              </a:lnSpc>
              <a:spcBef>
                <a:spcPct val="0"/>
              </a:spcBef>
            </a:pPr>
            <a:r>
              <a:rPr lang="en-US" sz="28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OpenMP based parallesim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735171" y="6023630"/>
            <a:ext cx="4264717" cy="446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23"/>
              </a:lnSpc>
              <a:spcBef>
                <a:spcPct val="0"/>
              </a:spcBef>
            </a:pPr>
            <a:r>
              <a:rPr lang="en-US" sz="3077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CUDA with VFMB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318179" y="7048353"/>
            <a:ext cx="4264717" cy="791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5"/>
              </a:lnSpc>
              <a:spcBef>
                <a:spcPct val="0"/>
              </a:spcBef>
            </a:pPr>
            <a:r>
              <a:rPr lang="en-US" sz="28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Async updates + batch processing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735171" y="7048353"/>
            <a:ext cx="4264717" cy="7919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45"/>
              </a:lnSpc>
              <a:spcBef>
                <a:spcPct val="0"/>
              </a:spcBef>
            </a:pPr>
            <a:r>
              <a:rPr lang="en-US" sz="2819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Fewer atomics, minimal overhead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43156" y="2085723"/>
            <a:ext cx="7614939" cy="6741826"/>
          </a:xfrm>
          <a:custGeom>
            <a:avLst/>
            <a:gdLst/>
            <a:ahLst/>
            <a:cxnLst/>
            <a:rect r="r" b="b" t="t" l="l"/>
            <a:pathLst>
              <a:path h="6741826" w="7614939">
                <a:moveTo>
                  <a:pt x="0" y="0"/>
                </a:moveTo>
                <a:lnTo>
                  <a:pt x="7614939" y="0"/>
                </a:lnTo>
                <a:lnTo>
                  <a:pt x="7614939" y="6741826"/>
                </a:lnTo>
                <a:lnTo>
                  <a:pt x="0" y="67418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777" t="0" r="-2777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930722" y="827661"/>
            <a:ext cx="14480277" cy="736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2"/>
              </a:lnSpc>
            </a:pPr>
            <a:r>
              <a:rPr lang="en-US" sz="46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GPU OPTIMIZATION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6419691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580083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9526578" y="2712514"/>
            <a:ext cx="7732722" cy="5359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VMFB: Vertex Marking Functional Block for GPUs.</a:t>
            </a:r>
          </a:p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Separates marking, synchronization, and filtering.</a:t>
            </a:r>
          </a:p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Reduces </a:t>
            </a: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atomic operations — improves parallelism.</a:t>
            </a:r>
          </a:p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Ensu</a:t>
            </a: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res correct updates without heavy locking.</a:t>
            </a:r>
          </a:p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Key optimization for GPU dynamic graph processing.</a:t>
            </a:r>
          </a:p>
          <a:p>
            <a:pPr algn="l">
              <a:lnSpc>
                <a:spcPts val="391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0675" y="2627320"/>
            <a:ext cx="9894603" cy="4859964"/>
          </a:xfrm>
          <a:custGeom>
            <a:avLst/>
            <a:gdLst/>
            <a:ahLst/>
            <a:cxnLst/>
            <a:rect r="r" b="b" t="t" l="l"/>
            <a:pathLst>
              <a:path h="4859964" w="9894603">
                <a:moveTo>
                  <a:pt x="0" y="0"/>
                </a:moveTo>
                <a:lnTo>
                  <a:pt x="9894603" y="0"/>
                </a:lnTo>
                <a:lnTo>
                  <a:pt x="9894603" y="4859964"/>
                </a:lnTo>
                <a:lnTo>
                  <a:pt x="0" y="4859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38" t="0" r="-1838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930722" y="827661"/>
            <a:ext cx="14480277" cy="736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2"/>
              </a:lnSpc>
            </a:pPr>
            <a:r>
              <a:rPr lang="en-US" sz="46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GPU RESULTS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555278" y="3361448"/>
            <a:ext cx="7732722" cy="3420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Up to 5.6× speedup compared to Gunrock.</a:t>
            </a:r>
          </a:p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Execution time increases sl</a:t>
            </a: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owly even with 100M+ edge updates.</a:t>
            </a:r>
          </a:p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Fast</a:t>
            </a: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er when updates are mostly insertions.</a:t>
            </a:r>
          </a:p>
          <a:p>
            <a:pPr algn="l">
              <a:lnSpc>
                <a:spcPts val="3915"/>
              </a:lnSpc>
              <a:spcBef>
                <a:spcPct val="0"/>
              </a:spcBef>
            </a:pP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6419691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580083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28700" y="9258300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7"/>
                </a:lnTo>
                <a:lnTo>
                  <a:pt x="0" y="4875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41C4D">
                <a:alpha val="100000"/>
              </a:srgbClr>
            </a:gs>
            <a:gs pos="100000">
              <a:srgbClr val="3B616F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6419691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9" y="0"/>
                </a:lnTo>
                <a:lnTo>
                  <a:pt x="839609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80083" y="803532"/>
            <a:ext cx="839609" cy="450336"/>
          </a:xfrm>
          <a:custGeom>
            <a:avLst/>
            <a:gdLst/>
            <a:ahLst/>
            <a:cxnLst/>
            <a:rect r="r" b="b" t="t" l="l"/>
            <a:pathLst>
              <a:path h="450336" w="839609">
                <a:moveTo>
                  <a:pt x="0" y="0"/>
                </a:moveTo>
                <a:lnTo>
                  <a:pt x="839608" y="0"/>
                </a:lnTo>
                <a:lnTo>
                  <a:pt x="839608" y="450336"/>
                </a:lnTo>
                <a:lnTo>
                  <a:pt x="0" y="4503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28700" y="9258300"/>
            <a:ext cx="2728988" cy="487567"/>
          </a:xfrm>
          <a:custGeom>
            <a:avLst/>
            <a:gdLst/>
            <a:ahLst/>
            <a:cxnLst/>
            <a:rect r="r" b="b" t="t" l="l"/>
            <a:pathLst>
              <a:path h="487567" w="2728988">
                <a:moveTo>
                  <a:pt x="0" y="0"/>
                </a:moveTo>
                <a:lnTo>
                  <a:pt x="2728988" y="0"/>
                </a:lnTo>
                <a:lnTo>
                  <a:pt x="2728988" y="487567"/>
                </a:lnTo>
                <a:lnTo>
                  <a:pt x="0" y="4875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36440" y="2255762"/>
            <a:ext cx="6318603" cy="6310450"/>
          </a:xfrm>
          <a:custGeom>
            <a:avLst/>
            <a:gdLst/>
            <a:ahLst/>
            <a:cxnLst/>
            <a:rect r="r" b="b" t="t" l="l"/>
            <a:pathLst>
              <a:path h="6310450" w="6318603">
                <a:moveTo>
                  <a:pt x="0" y="0"/>
                </a:moveTo>
                <a:lnTo>
                  <a:pt x="6318603" y="0"/>
                </a:lnTo>
                <a:lnTo>
                  <a:pt x="6318603" y="6310450"/>
                </a:lnTo>
                <a:lnTo>
                  <a:pt x="0" y="63104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-2893248" y="871574"/>
            <a:ext cx="14480277" cy="736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72"/>
              </a:lnSpc>
            </a:pPr>
            <a:r>
              <a:rPr lang="en-US" sz="466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CPU RESULTS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686970" y="3715133"/>
            <a:ext cx="7732722" cy="34202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Up to 5× faster than recomputation with Galois.</a:t>
            </a:r>
          </a:p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Excellent scalabi</a:t>
            </a: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lity with 40+ threads.</a:t>
            </a:r>
          </a:p>
          <a:p>
            <a:pPr algn="l" marL="782657" indent="-391328" lvl="1">
              <a:lnSpc>
                <a:spcPts val="3915"/>
              </a:lnSpc>
              <a:buFont typeface="Arial"/>
              <a:buChar char="•"/>
            </a:pP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</a:t>
            </a:r>
            <a:r>
              <a:rPr lang="en-US" sz="3625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erformance benefits from batching + async processing.</a:t>
            </a:r>
          </a:p>
          <a:p>
            <a:pPr algn="l">
              <a:lnSpc>
                <a:spcPts val="391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DAGlL1IEY5k</dc:identifier>
  <dcterms:modified xsi:type="dcterms:W3CDTF">2011-08-01T06:04:30Z</dcterms:modified>
  <cp:revision>1</cp:revision>
  <dc:title>SSSP PRESENTATION</dc:title>
</cp:coreProperties>
</file>

<file path=docProps/thumbnail.jpeg>
</file>